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50" d="100"/>
          <a:sy n="50" d="100"/>
        </p:scale>
        <p:origin x="612" y="4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6;&#1077;&#1072;&#1082;&#1090;&#1080;&#1074;&#1085;&#1099;&#1081;\Desktop\&#1087;&#1088;&#1077;&#1079;&#1077;&#1085;&#1094;&#1072;&#1087;&#1072;\&#1076;&#1080;&#1072;&#1075;&#1088;&#1072;&#1084;&#1084;&#1099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56;&#1077;&#1072;&#1082;&#1090;&#1080;&#1074;&#1085;&#1099;&#1081;\Desktop\&#1087;&#1088;&#1077;&#1079;&#1077;&#1085;&#1094;&#1072;&#1087;&#1072;\&#1076;&#1080;&#1072;&#1075;&#1088;&#1072;&#1084;&#1084;&#1099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6;&#1077;&#1072;&#1082;&#1090;&#1080;&#1074;&#1085;&#1099;&#1081;\Desktop\&#1087;&#1088;&#1077;&#1079;&#1077;&#1085;&#1094;&#1072;&#1087;&#1072;\&#1076;&#1080;&#1072;&#1075;&#1088;&#1072;&#1084;&#1084;&#109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6;&#1077;&#1072;&#1082;&#1090;&#1080;&#1074;&#1085;&#1099;&#1081;\Desktop\&#1087;&#1088;&#1077;&#1079;&#1077;&#1085;&#1094;&#1072;&#1087;&#1072;\&#1076;&#1080;&#1072;&#1075;&#1088;&#1072;&#1084;&#1084;&#109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 dirty="0">
                <a:solidFill>
                  <a:srgbClr val="0070C0"/>
                </a:solidFill>
              </a:rPr>
              <a:t>Соотношение средней заработной платы по отраслям социальной сферы  к средней заработной плате по Ростовской области (в процентах)</a:t>
            </a:r>
          </a:p>
        </c:rich>
      </c:tx>
      <c:layout>
        <c:manualLayout>
          <c:xMode val="edge"/>
          <c:yMode val="edge"/>
          <c:x val="0.10066666666666667"/>
          <c:y val="9.629629629629629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Лист7!$C$4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Лист7!$B$5:$B$8</c:f>
              <c:strCache>
                <c:ptCount val="4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соцобслуживание</c:v>
                </c:pt>
                <c:pt idx="3">
                  <c:v>культура</c:v>
                </c:pt>
              </c:strCache>
            </c:strRef>
          </c:cat>
          <c:val>
            <c:numRef>
              <c:f>Лист7!$C$5:$C$8</c:f>
              <c:numCache>
                <c:formatCode>General</c:formatCode>
                <c:ptCount val="4"/>
                <c:pt idx="0">
                  <c:v>65.400000000000006</c:v>
                </c:pt>
                <c:pt idx="1">
                  <c:v>69.400000000000006</c:v>
                </c:pt>
                <c:pt idx="2">
                  <c:v>60.7</c:v>
                </c:pt>
                <c:pt idx="3">
                  <c:v>55.1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Лист7!$D$4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Лист7!$B$5:$B$8</c:f>
              <c:strCache>
                <c:ptCount val="4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соцобслуживание</c:v>
                </c:pt>
                <c:pt idx="3">
                  <c:v>культура</c:v>
                </c:pt>
              </c:strCache>
            </c:strRef>
          </c:cat>
          <c:val>
            <c:numRef>
              <c:f>Лист7!$D$5:$D$8</c:f>
              <c:numCache>
                <c:formatCode>General</c:formatCode>
                <c:ptCount val="4"/>
                <c:pt idx="0">
                  <c:v>69.900000000000006</c:v>
                </c:pt>
                <c:pt idx="1">
                  <c:v>82</c:v>
                </c:pt>
                <c:pt idx="2">
                  <c:v>66.5</c:v>
                </c:pt>
                <c:pt idx="3">
                  <c:v>56.7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292384064"/>
        <c:axId val="343404152"/>
      </c:barChart>
      <c:catAx>
        <c:axId val="292384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 smtClean="0"/>
                  <a:t>,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56486548556430449"/>
              <c:y val="0.7319259259259259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cap="none" spc="0" normalizeH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3404152"/>
        <c:crosses val="autoZero"/>
        <c:auto val="1"/>
        <c:lblAlgn val="ctr"/>
        <c:lblOffset val="100"/>
        <c:noMultiLvlLbl val="1"/>
      </c:catAx>
      <c:valAx>
        <c:axId val="343404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 smtClean="0"/>
                  <a:t>%</a:t>
                </a:r>
                <a:endParaRPr lang="ru-RU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38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835014763779527"/>
          <c:y val="0.95294444444444448"/>
          <c:w val="0.16152657480314961"/>
          <c:h val="4.70555555555555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1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Лист1!$D$5:$D$8</c:f>
              <c:strCache>
                <c:ptCount val="4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соцобслуживание</c:v>
                </c:pt>
              </c:strCache>
            </c:strRef>
          </c:cat>
          <c:val>
            <c:numRef>
              <c:f>Лист1!$E$5:$E$8</c:f>
              <c:numCache>
                <c:formatCode>#,##0.0</c:formatCode>
                <c:ptCount val="4"/>
                <c:pt idx="0">
                  <c:v>17252.09</c:v>
                </c:pt>
                <c:pt idx="1">
                  <c:v>17254</c:v>
                </c:pt>
                <c:pt idx="2">
                  <c:v>14619</c:v>
                </c:pt>
                <c:pt idx="3">
                  <c:v>14780.61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1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34"/>
  <c:chart>
    <c:autoTitleDeleted val="1"/>
    <c:plotArea>
      <c:layout>
        <c:manualLayout>
          <c:layoutTarget val="inner"/>
          <c:xMode val="edge"/>
          <c:yMode val="edge"/>
          <c:x val="0.29492423853983857"/>
          <c:y val="1.3875127776340021E-2"/>
          <c:w val="0.693090826617628"/>
          <c:h val="0.79333530473977432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Лист5!$A$4</c:f>
              <c:strCache>
                <c:ptCount val="1"/>
                <c:pt idx="0">
                  <c:v>Врачи</c:v>
                </c:pt>
              </c:strCache>
            </c:strRef>
          </c:tx>
          <c:invertIfNegative val="1"/>
          <c:cat>
            <c:strRef>
              <c:f>Лист5!$B$3:$E$3</c:f>
              <c:strCache>
                <c:ptCount val="4"/>
                <c:pt idx="0">
                  <c:v>2014
План, руб.</c:v>
                </c:pt>
                <c:pt idx="1">
                  <c:v>2014
Факт, руб</c:v>
                </c:pt>
                <c:pt idx="2">
                  <c:v>2015
План, руб.</c:v>
                </c:pt>
                <c:pt idx="3">
                  <c:v>2015
Факт, руб</c:v>
                </c:pt>
              </c:strCache>
            </c:strRef>
          </c:cat>
          <c:val>
            <c:numRef>
              <c:f>Лист5!$B$4:$E$4</c:f>
              <c:numCache>
                <c:formatCode>General</c:formatCode>
                <c:ptCount val="4"/>
                <c:pt idx="0">
                  <c:v>28505.74</c:v>
                </c:pt>
                <c:pt idx="1">
                  <c:v>29462.5</c:v>
                </c:pt>
                <c:pt idx="2">
                  <c:v>29179.56</c:v>
                </c:pt>
                <c:pt idx="3">
                  <c:v>29763.4</c:v>
                </c:pt>
              </c:numCache>
            </c:numRef>
          </c:val>
        </c:ser>
        <c:ser>
          <c:idx val="1"/>
          <c:order val="1"/>
          <c:tx>
            <c:strRef>
              <c:f>Лист5!$A$5</c:f>
              <c:strCache>
                <c:ptCount val="1"/>
                <c:pt idx="0">
                  <c:v>Средний мед.персонал</c:v>
                </c:pt>
              </c:strCache>
            </c:strRef>
          </c:tx>
          <c:invertIfNegative val="1"/>
          <c:cat>
            <c:strRef>
              <c:f>Лист5!$B$3:$E$3</c:f>
              <c:strCache>
                <c:ptCount val="4"/>
                <c:pt idx="0">
                  <c:v>2014
План, руб.</c:v>
                </c:pt>
                <c:pt idx="1">
                  <c:v>2014
Факт, руб</c:v>
                </c:pt>
                <c:pt idx="2">
                  <c:v>2015
План, руб.</c:v>
                </c:pt>
                <c:pt idx="3">
                  <c:v>2015
Факт, руб</c:v>
                </c:pt>
              </c:strCache>
            </c:strRef>
          </c:cat>
          <c:val>
            <c:numRef>
              <c:f>Лист5!$B$5:$E$5</c:f>
              <c:numCache>
                <c:formatCode>General</c:formatCode>
                <c:ptCount val="4"/>
                <c:pt idx="0">
                  <c:v>17089.2</c:v>
                </c:pt>
                <c:pt idx="1">
                  <c:v>17412.400000000001</c:v>
                </c:pt>
                <c:pt idx="2">
                  <c:v>18036.48</c:v>
                </c:pt>
                <c:pt idx="3">
                  <c:v>18479.400000000001</c:v>
                </c:pt>
              </c:numCache>
            </c:numRef>
          </c:val>
        </c:ser>
        <c:ser>
          <c:idx val="2"/>
          <c:order val="2"/>
          <c:tx>
            <c:strRef>
              <c:f>Лист5!$A$6</c:f>
              <c:strCache>
                <c:ptCount val="1"/>
                <c:pt idx="0">
                  <c:v>Младший мед.персонал</c:v>
                </c:pt>
              </c:strCache>
            </c:strRef>
          </c:tx>
          <c:invertIfNegative val="1"/>
          <c:cat>
            <c:strRef>
              <c:f>Лист5!$B$3:$E$3</c:f>
              <c:strCache>
                <c:ptCount val="4"/>
                <c:pt idx="0">
                  <c:v>2014
План, руб.</c:v>
                </c:pt>
                <c:pt idx="1">
                  <c:v>2014
Факт, руб</c:v>
                </c:pt>
                <c:pt idx="2">
                  <c:v>2015
План, руб.</c:v>
                </c:pt>
                <c:pt idx="3">
                  <c:v>2015
Факт, руб</c:v>
                </c:pt>
              </c:strCache>
            </c:strRef>
          </c:cat>
          <c:val>
            <c:numRef>
              <c:f>Лист5!$B$6:$E$6</c:f>
              <c:numCache>
                <c:formatCode>General</c:formatCode>
                <c:ptCount val="4"/>
                <c:pt idx="0">
                  <c:v>9968.7000000000007</c:v>
                </c:pt>
                <c:pt idx="1">
                  <c:v>10084.799999999999</c:v>
                </c:pt>
                <c:pt idx="2">
                  <c:v>10377.15</c:v>
                </c:pt>
                <c:pt idx="3">
                  <c:v>10996.3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3403760"/>
        <c:axId val="303687832"/>
      </c:barChart>
      <c:catAx>
        <c:axId val="343403760"/>
        <c:scaling>
          <c:orientation val="minMax"/>
        </c:scaling>
        <c:delete val="1"/>
        <c:axPos val="b"/>
        <c:numFmt formatCode="General" sourceLinked="0"/>
        <c:majorTickMark val="none"/>
        <c:minorTickMark val="cross"/>
        <c:tickLblPos val="nextTo"/>
        <c:crossAx val="303687832"/>
        <c:crosses val="autoZero"/>
        <c:auto val="1"/>
        <c:lblAlgn val="ctr"/>
        <c:lblOffset val="100"/>
        <c:noMultiLvlLbl val="1"/>
      </c:catAx>
      <c:valAx>
        <c:axId val="303687832"/>
        <c:scaling>
          <c:orientation val="minMax"/>
        </c:scaling>
        <c:delete val="1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sz="1400" dirty="0"/>
                  <a:t>среднемесячная</a:t>
                </a:r>
                <a:r>
                  <a:rPr lang="ru-RU" sz="1400" baseline="0" dirty="0"/>
                  <a:t> </a:t>
                </a:r>
                <a:r>
                  <a:rPr lang="ru-RU" sz="1400" baseline="0" dirty="0" smtClean="0"/>
                  <a:t>зарплата, руб.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0.10368368454015756"/>
              <c:y val="0.19670454832557513"/>
            </c:manualLayout>
          </c:layout>
          <c:overlay val="1"/>
        </c:title>
        <c:numFmt formatCode="General" sourceLinked="1"/>
        <c:majorTickMark val="none"/>
        <c:minorTickMark val="cross"/>
        <c:tickLblPos val="nextTo"/>
        <c:crossAx val="3434037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ru-RU"/>
          </a:p>
        </c:txPr>
      </c:dTable>
    </c:plotArea>
    <c:plotVisOnly val="1"/>
    <c:dispBlanksAs val="zero"/>
    <c:showDLblsOverMax val="1"/>
  </c:chart>
  <c:externalData r:id="rId1">
    <c:autoUpdate val="1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34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Лист5!$I$4</c:f>
              <c:strCache>
                <c:ptCount val="1"/>
                <c:pt idx="0">
                  <c:v>Врачи</c:v>
                </c:pt>
              </c:strCache>
            </c:strRef>
          </c:tx>
          <c:invertIfNegative val="1"/>
          <c:cat>
            <c:strRef>
              <c:f>Лист5!$J$3:$M$3</c:f>
              <c:strCache>
                <c:ptCount val="4"/>
                <c:pt idx="0">
                  <c:v>2014
План, %</c:v>
                </c:pt>
                <c:pt idx="1">
                  <c:v>2014
Факт, %</c:v>
                </c:pt>
                <c:pt idx="2">
                  <c:v>2015
План, %</c:v>
                </c:pt>
                <c:pt idx="3">
                  <c:v>2015
Факт, %</c:v>
                </c:pt>
              </c:strCache>
            </c:strRef>
          </c:cat>
          <c:val>
            <c:numRef>
              <c:f>Лист5!$J$4:$M$4</c:f>
              <c:numCache>
                <c:formatCode>General</c:formatCode>
                <c:ptCount val="4"/>
                <c:pt idx="0">
                  <c:v>120.1</c:v>
                </c:pt>
                <c:pt idx="1">
                  <c:v>124.1</c:v>
                </c:pt>
                <c:pt idx="2">
                  <c:v>118.1</c:v>
                </c:pt>
                <c:pt idx="3">
                  <c:v>141.4</c:v>
                </c:pt>
              </c:numCache>
            </c:numRef>
          </c:val>
        </c:ser>
        <c:ser>
          <c:idx val="1"/>
          <c:order val="1"/>
          <c:tx>
            <c:strRef>
              <c:f>Лист5!$I$5</c:f>
              <c:strCache>
                <c:ptCount val="1"/>
                <c:pt idx="0">
                  <c:v>Средний мед.персонал</c:v>
                </c:pt>
              </c:strCache>
            </c:strRef>
          </c:tx>
          <c:invertIfNegative val="1"/>
          <c:cat>
            <c:strRef>
              <c:f>Лист5!$J$3:$M$3</c:f>
              <c:strCache>
                <c:ptCount val="4"/>
                <c:pt idx="0">
                  <c:v>2014
План, %</c:v>
                </c:pt>
                <c:pt idx="1">
                  <c:v>2014
Факт, %</c:v>
                </c:pt>
                <c:pt idx="2">
                  <c:v>2015
План, %</c:v>
                </c:pt>
                <c:pt idx="3">
                  <c:v>2015
Факт, %</c:v>
                </c:pt>
              </c:strCache>
            </c:strRef>
          </c:cat>
          <c:val>
            <c:numRef>
              <c:f>Лист5!$J$5:$M$5</c:f>
              <c:numCache>
                <c:formatCode>General</c:formatCode>
                <c:ptCount val="4"/>
                <c:pt idx="0">
                  <c:v>72</c:v>
                </c:pt>
                <c:pt idx="1">
                  <c:v>73.400000000000006</c:v>
                </c:pt>
                <c:pt idx="2">
                  <c:v>73</c:v>
                </c:pt>
                <c:pt idx="3">
                  <c:v>87.8</c:v>
                </c:pt>
              </c:numCache>
            </c:numRef>
          </c:val>
        </c:ser>
        <c:ser>
          <c:idx val="2"/>
          <c:order val="2"/>
          <c:tx>
            <c:strRef>
              <c:f>Лист5!$I$6</c:f>
              <c:strCache>
                <c:ptCount val="1"/>
                <c:pt idx="0">
                  <c:v>Младший мед.персонал</c:v>
                </c:pt>
              </c:strCache>
            </c:strRef>
          </c:tx>
          <c:invertIfNegative val="1"/>
          <c:cat>
            <c:strRef>
              <c:f>Лист5!$J$3:$M$3</c:f>
              <c:strCache>
                <c:ptCount val="4"/>
                <c:pt idx="0">
                  <c:v>2014
План, %</c:v>
                </c:pt>
                <c:pt idx="1">
                  <c:v>2014
Факт, %</c:v>
                </c:pt>
                <c:pt idx="2">
                  <c:v>2015
План, %</c:v>
                </c:pt>
                <c:pt idx="3">
                  <c:v>2015
Факт, %</c:v>
                </c:pt>
              </c:strCache>
            </c:strRef>
          </c:cat>
          <c:val>
            <c:numRef>
              <c:f>Лист5!$J$6:$M$6</c:f>
              <c:numCache>
                <c:formatCode>General</c:formatCode>
                <c:ptCount val="4"/>
                <c:pt idx="0">
                  <c:v>42</c:v>
                </c:pt>
                <c:pt idx="1">
                  <c:v>42.5</c:v>
                </c:pt>
                <c:pt idx="2">
                  <c:v>42</c:v>
                </c:pt>
                <c:pt idx="3">
                  <c:v>52.2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6970840"/>
        <c:axId val="306971232"/>
      </c:barChart>
      <c:catAx>
        <c:axId val="306970840"/>
        <c:scaling>
          <c:orientation val="minMax"/>
        </c:scaling>
        <c:delete val="1"/>
        <c:axPos val="b"/>
        <c:numFmt formatCode="General" sourceLinked="0"/>
        <c:majorTickMark val="none"/>
        <c:minorTickMark val="cross"/>
        <c:tickLblPos val="nextTo"/>
        <c:crossAx val="306971232"/>
        <c:crosses val="autoZero"/>
        <c:auto val="1"/>
        <c:lblAlgn val="ctr"/>
        <c:lblOffset val="100"/>
        <c:noMultiLvlLbl val="1"/>
      </c:catAx>
      <c:valAx>
        <c:axId val="306971232"/>
        <c:scaling>
          <c:orientation val="minMax"/>
        </c:scaling>
        <c:delete val="1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 dirty="0"/>
                  <a:t>среднемесячная </a:t>
                </a:r>
                <a:r>
                  <a:rPr lang="ru-RU" sz="1400" dirty="0" smtClean="0"/>
                  <a:t>зарплата, %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0.14866709594333549"/>
              <c:y val="0.2171835512834257"/>
            </c:manualLayout>
          </c:layout>
          <c:overlay val="1"/>
        </c:title>
        <c:numFmt formatCode="General" sourceLinked="1"/>
        <c:majorTickMark val="none"/>
        <c:minorTickMark val="cross"/>
        <c:tickLblPos val="nextTo"/>
        <c:crossAx val="30697084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ru-RU"/>
          </a:p>
        </c:txPr>
      </c:dTable>
    </c:plotArea>
    <c:plotVisOnly val="1"/>
    <c:dispBlanksAs val="zero"/>
    <c:showDLblsOverMax val="1"/>
  </c:chart>
  <c:externalData r:id="rId1">
    <c:autoUpdate val="1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0.35825</cdr:x>
      <cdr:y>0.02751</cdr:y>
    </cdr:from>
    <cdr:to>
      <cdr:x>0.85437</cdr:x>
      <cdr:y>0.17307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67808" y="188640"/>
          <a:ext cx="6048672" cy="9982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0.05704</cdr:x>
      <cdr:y>0.08654</cdr:y>
    </cdr:from>
    <cdr:to>
      <cdr:x>0.9784</cdr:x>
      <cdr:y>0.1955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95400" y="593460"/>
          <a:ext cx="11233248" cy="7473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2451B-A79B-4C24-8BA9-E90C6F4FBB8F}" type="datetimeFigureOut">
              <a:rPr lang="ru-RU" smtClean="0"/>
              <a:t>24.06.2016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01688"/>
            <a:ext cx="71278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02806-7CE6-4DC0-A1C0-99A754C02C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29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02806-7CE6-4DC0-A1C0-99A754C02C1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92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8" name="Рисунок 47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  <p:pic>
        <p:nvPicPr>
          <p:cNvPr id="49" name="Рисунок 48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92" name="Рисунок 91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  <p:pic>
        <p:nvPicPr>
          <p:cNvPr id="93" name="Рисунок 92"/>
          <p:cNvPicPr/>
          <p:nvPr/>
        </p:nvPicPr>
        <p:blipFill>
          <a:blip r:embed="rId2"/>
          <a:stretch/>
        </p:blipFill>
        <p:spPr>
          <a:xfrm>
            <a:off x="2686320" y="685440"/>
            <a:ext cx="4530240" cy="3614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84360" y="4487400"/>
            <a:ext cx="8534160" cy="6985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8436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36147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57280" y="25740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8436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57280" y="685800"/>
            <a:ext cx="416448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84360" y="2574000"/>
            <a:ext cx="8534160" cy="17240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EDE84-009D-4A8F-B0DB-F6B25D3CDC4D}" type="datetimeFigureOut">
              <a:rPr lang="ru-RU" smtClean="0"/>
              <a:pPr/>
              <a:t>24.06.2016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680B3-37E5-4F02-806D-1FAA7B1A4B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ine 1"/>
          <p:cNvSpPr/>
          <p:nvPr/>
        </p:nvSpPr>
        <p:spPr>
          <a:xfrm flipH="1">
            <a:off x="11275920" y="2963160"/>
            <a:ext cx="912600" cy="91296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1" name="Line 2"/>
          <p:cNvSpPr/>
          <p:nvPr/>
        </p:nvSpPr>
        <p:spPr>
          <a:xfrm flipH="1">
            <a:off x="9206640" y="3190320"/>
            <a:ext cx="2981880" cy="29818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2" name="Line 3"/>
          <p:cNvSpPr/>
          <p:nvPr/>
        </p:nvSpPr>
        <p:spPr>
          <a:xfrm flipH="1">
            <a:off x="10292040" y="3285000"/>
            <a:ext cx="1896480" cy="1896480"/>
          </a:xfrm>
          <a:prstGeom prst="line">
            <a:avLst/>
          </a:prstGeom>
          <a:ln w="9360">
            <a:solidFill>
              <a:schemeClr val="tx1"/>
            </a:solidFill>
            <a:round/>
          </a:ln>
        </p:spPr>
      </p:sp>
      <p:sp>
        <p:nvSpPr>
          <p:cNvPr id="53" name="Line 4"/>
          <p:cNvSpPr/>
          <p:nvPr/>
        </p:nvSpPr>
        <p:spPr>
          <a:xfrm flipH="1">
            <a:off x="10442880" y="3130920"/>
            <a:ext cx="1745640" cy="174564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54" name="Line 5"/>
          <p:cNvSpPr/>
          <p:nvPr/>
        </p:nvSpPr>
        <p:spPr>
          <a:xfrm flipH="1">
            <a:off x="10918800" y="3682800"/>
            <a:ext cx="1269720" cy="1270080"/>
          </a:xfrm>
          <a:prstGeom prst="line">
            <a:avLst/>
          </a:prstGeom>
          <a:ln w="28440">
            <a:solidFill>
              <a:schemeClr val="tx1"/>
            </a:solidFill>
            <a:round/>
          </a:ln>
        </p:spPr>
      </p:sp>
      <p:sp>
        <p:nvSpPr>
          <p:cNvPr id="55" name="PlaceHolder 6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strike="noStrike" cap="all">
                <a:solidFill>
                  <a:srgbClr val="FFFFFF"/>
                </a:solidFill>
                <a:latin typeface="Century Gothic"/>
              </a:rPr>
              <a:t>Образец заголовка</a:t>
            </a:r>
            <a:endParaRPr/>
          </a:p>
        </p:txBody>
      </p:sp>
      <p:sp>
        <p:nvSpPr>
          <p:cNvPr id="56" name="PlaceHolder 7"/>
          <p:cNvSpPr>
            <a:spLocks noGrp="1"/>
          </p:cNvSpPr>
          <p:nvPr>
            <p:ph type="body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anchor="ctr"/>
          <a:lstStyle/>
          <a:p>
            <a:pPr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Для правки структуры щёлкните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Шестой уровень структуры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2000" strike="noStrike">
                <a:solidFill>
                  <a:srgbClr val="0F496F"/>
                </a:solidFill>
                <a:latin typeface="Century Gothic"/>
              </a:rPr>
              <a:t>Седьмой уровень структурыОбразец текста</a:t>
            </a:r>
            <a:endParaRPr/>
          </a:p>
          <a:p>
            <a:pPr lvl="1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>
                <a:solidFill>
                  <a:srgbClr val="0F496F"/>
                </a:solidFill>
                <a:latin typeface="Century Gothic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600" strike="noStrike">
                <a:solidFill>
                  <a:srgbClr val="0F496F"/>
                </a:solidFill>
                <a:latin typeface="Century Gothic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400" strike="noStrike">
                <a:solidFill>
                  <a:srgbClr val="0F496F"/>
                </a:solidFill>
                <a:latin typeface="Century Gothic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z="1400" strike="noStrike">
                <a:solidFill>
                  <a:srgbClr val="0F496F"/>
                </a:solidFill>
                <a:latin typeface="Century Gothic"/>
              </a:rPr>
              <a:t>Пятый уровень</a:t>
            </a:r>
            <a:endParaRPr/>
          </a:p>
        </p:txBody>
      </p:sp>
      <p:sp>
        <p:nvSpPr>
          <p:cNvPr id="57" name="PlaceHolder 8"/>
          <p:cNvSpPr>
            <a:spLocks noGrp="1"/>
          </p:cNvSpPr>
          <p:nvPr>
            <p:ph type="dt"/>
          </p:nvPr>
        </p:nvSpPr>
        <p:spPr>
          <a:xfrm>
            <a:off x="9904320" y="6172200"/>
            <a:ext cx="1599840" cy="36468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ru-RU" sz="1000" strike="noStrike">
                <a:solidFill>
                  <a:srgbClr val="0A304A"/>
                </a:solidFill>
                <a:latin typeface="Century Gothic"/>
              </a:rPr>
              <a:t>9.6.16</a:t>
            </a:r>
            <a:endParaRPr/>
          </a:p>
        </p:txBody>
      </p:sp>
      <p:sp>
        <p:nvSpPr>
          <p:cNvPr id="58" name="PlaceHolder 9"/>
          <p:cNvSpPr>
            <a:spLocks noGrp="1"/>
          </p:cNvSpPr>
          <p:nvPr>
            <p:ph type="ftr"/>
          </p:nvPr>
        </p:nvSpPr>
        <p:spPr>
          <a:xfrm>
            <a:off x="684360" y="6172200"/>
            <a:ext cx="75434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9" name="PlaceHolder 10"/>
          <p:cNvSpPr>
            <a:spLocks noGrp="1"/>
          </p:cNvSpPr>
          <p:nvPr>
            <p:ph type="sldNum"/>
          </p:nvPr>
        </p:nvSpPr>
        <p:spPr>
          <a:xfrm>
            <a:off x="10363320" y="5578560"/>
            <a:ext cx="1141920" cy="66960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ct val="100000"/>
              </a:lnSpc>
            </a:pPr>
            <a:fld id="{60DA9720-18AC-4360-92E7-8BBEEB136696}" type="slidenum">
              <a:rPr lang="ru-RU" sz="3200" strike="noStrike">
                <a:solidFill>
                  <a:srgbClr val="0A304A"/>
                </a:solidFill>
                <a:latin typeface="Century Gothic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0" y="1635840"/>
            <a:ext cx="12084120" cy="334692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50000"/>
              </a:lnSpc>
            </a:pPr>
            <a:r>
              <a:rPr lang="en-US" sz="5400" b="1" strike="noStrike" cap="all" dirty="0" err="1">
                <a:solidFill>
                  <a:srgbClr val="000000"/>
                </a:solidFill>
                <a:latin typeface="바탕"/>
                <a:ea typeface="바탕"/>
              </a:rPr>
              <a:t>Доклад</a:t>
            </a:r>
            <a:r>
              <a:rPr lang="en-US" sz="3200" b="1" strike="noStrike" cap="all" dirty="0">
                <a:solidFill>
                  <a:srgbClr val="000000"/>
                </a:solidFill>
                <a:latin typeface="바탕"/>
                <a:ea typeface="바탕"/>
              </a:rPr>
              <a:t>
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о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реализации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Программы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поэтапного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совершенствования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системы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оплаты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труда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работников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в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муниципальных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учреждениях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
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Белокалитвинского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района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на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2013-2018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годы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
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по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итогам</a:t>
            </a:r>
            <a:r>
              <a:rPr lang="en-US" sz="3200" b="1" strike="noStrike" cap="all" dirty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smtClean="0">
                <a:solidFill>
                  <a:srgbClr val="000000"/>
                </a:solidFill>
                <a:latin typeface="Arial Cyr"/>
                <a:ea typeface="바탕"/>
              </a:rPr>
              <a:t>201</a:t>
            </a:r>
            <a:r>
              <a:rPr lang="ru-RU" sz="3200" b="1" strike="noStrike" cap="all" dirty="0" smtClean="0">
                <a:solidFill>
                  <a:srgbClr val="000000"/>
                </a:solidFill>
                <a:latin typeface="Arial Cyr"/>
                <a:ea typeface="바탕"/>
              </a:rPr>
              <a:t>5</a:t>
            </a:r>
            <a:r>
              <a:rPr lang="en-US" sz="3200" b="1" strike="noStrike" cap="all" dirty="0" smtClean="0">
                <a:solidFill>
                  <a:srgbClr val="000000"/>
                </a:solidFill>
                <a:latin typeface="Arial Cyr"/>
                <a:ea typeface="바탕"/>
              </a:rPr>
              <a:t> </a:t>
            </a:r>
            <a:r>
              <a:rPr lang="en-US" sz="3200" b="1" strike="noStrike" cap="all" dirty="0" err="1">
                <a:solidFill>
                  <a:srgbClr val="000000"/>
                </a:solidFill>
                <a:latin typeface="Arial Cyr"/>
                <a:ea typeface="바탕"/>
              </a:rPr>
              <a:t>года</a:t>
            </a:r>
            <a:endParaRPr dirty="0"/>
          </a:p>
        </p:txBody>
      </p:sp>
      <p:sp>
        <p:nvSpPr>
          <p:cNvPr id="95" name="TextShape 2"/>
          <p:cNvSpPr txBox="1"/>
          <p:nvPr/>
        </p:nvSpPr>
        <p:spPr>
          <a:xfrm>
            <a:off x="7966440" y="5519520"/>
            <a:ext cx="3112920" cy="988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000" strike="noStrike" dirty="0">
                <a:solidFill>
                  <a:schemeClr val="bg1"/>
                </a:solidFill>
                <a:latin typeface="Century Gothic"/>
              </a:rPr>
              <a:t>Белая Калитва
</a:t>
            </a:r>
            <a:r>
              <a:rPr lang="ru-RU" sz="2000" strike="noStrike" dirty="0" smtClean="0">
                <a:solidFill>
                  <a:schemeClr val="bg1"/>
                </a:solidFill>
                <a:latin typeface="Century Gothic"/>
              </a:rPr>
              <a:t>2016 </a:t>
            </a:r>
            <a:r>
              <a:rPr lang="ru-RU" sz="2000" strike="noStrike" dirty="0">
                <a:solidFill>
                  <a:schemeClr val="bg1"/>
                </a:solidFill>
                <a:latin typeface="Century Gothic"/>
              </a:rPr>
              <a:t>год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Table 1"/>
          <p:cNvGraphicFramePr/>
          <p:nvPr/>
        </p:nvGraphicFramePr>
        <p:xfrm>
          <a:off x="380960" y="214290"/>
          <a:ext cx="11468520" cy="5189400"/>
        </p:xfrm>
        <a:graphic>
          <a:graphicData uri="http://schemas.openxmlformats.org/drawingml/2006/table">
            <a:tbl>
              <a:tblPr/>
              <a:tblGrid>
                <a:gridCol w="3279240"/>
                <a:gridCol w="1221354"/>
                <a:gridCol w="829566"/>
                <a:gridCol w="1170698"/>
                <a:gridCol w="880222"/>
                <a:gridCol w="1334356"/>
                <a:gridCol w="716564"/>
                <a:gridCol w="1283700"/>
                <a:gridCol w="752820"/>
              </a:tblGrid>
              <a:tr h="1412640">
                <a:tc gridSpan="9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ru-RU" sz="2000" b="1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RU" sz="2000" b="1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RU" sz="2000" b="1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20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Задача:</a:t>
                      </a:r>
                      <a:r>
                        <a:rPr lang="ru-RU" sz="20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 597,  от 01.06.2012 № 761, от 28.12.2012 № 1688  </a:t>
                      </a:r>
                      <a:endParaRPr sz="200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1806120">
                <a:tc gridSpan="9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endParaRPr lang="ru-RU" sz="2000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lang="ru-RU" sz="2000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20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Ведомственный </a:t>
                      </a:r>
                      <a:r>
                        <a:rPr lang="ru-RU" sz="20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мониторинг выполнения целевых показателей соотношения средней заработной платы категорий работников учреждений социального обслуживания населения к средней заработной плате по Ростовской области</a:t>
                      </a:r>
                      <a:endParaRPr sz="200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</a:tr>
              <a:tr h="36288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 sz="18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2014</a:t>
                      </a:r>
                      <a:endParaRPr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2015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36288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План</a:t>
                      </a:r>
                      <a:endParaRPr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</a:t>
                      </a:r>
                      <a:endParaRPr sz="18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План</a:t>
                      </a:r>
                      <a:endParaRPr lang="ru-RU" sz="1800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Факт</a:t>
                      </a:r>
                      <a:endParaRPr lang="ru-RU" sz="1800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3628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</a:t>
                      </a:r>
                      <a:endParaRPr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%</a:t>
                      </a:r>
                      <a:endParaRPr sz="1800"/>
                    </a:p>
                  </a:txBody>
                  <a:tcPr/>
                </a:tc>
              </a:tr>
              <a:tr h="362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Социальные работники </a:t>
                      </a:r>
                      <a:endParaRPr sz="18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13 766,3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58,0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13 790,47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58,4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14 330,4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58,0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14 330,48</a:t>
                      </a:r>
                      <a:endParaRPr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64,5</a:t>
                      </a:r>
                      <a:endParaRPr sz="1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675360" y="815400"/>
            <a:ext cx="11095920" cy="350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800" b="1" strike="noStrike" dirty="0">
                <a:latin typeface="Times New Roman"/>
              </a:rPr>
              <a:t>ИТОГИ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 dirty="0">
                <a:latin typeface="Times New Roman"/>
              </a:rPr>
              <a:t>реализации мероприятий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 dirty="0">
                <a:latin typeface="Times New Roman"/>
              </a:rPr>
              <a:t>по повышению средней заработной платы в соответствии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 dirty="0">
                <a:latin typeface="Times New Roman"/>
              </a:rPr>
              <a:t> с указами Президента Российской Федерации от 7 мая 2012 года № 597 «О мероприятиях по реализации государственной социальной политики» и от 1 июня 2012 года № </a:t>
            </a:r>
            <a:r>
              <a:rPr lang="ru-RU" sz="2800" b="1" strike="noStrike" dirty="0" smtClean="0">
                <a:latin typeface="Times New Roman"/>
              </a:rPr>
              <a:t>761</a:t>
            </a:r>
          </a:p>
          <a:p>
            <a:pPr algn="ctr">
              <a:lnSpc>
                <a:spcPct val="100000"/>
              </a:lnSpc>
            </a:pPr>
            <a:r>
              <a:rPr lang="ru-RU" sz="2800" b="1" strike="noStrike" dirty="0" smtClean="0">
                <a:latin typeface="Times New Roman"/>
              </a:rPr>
              <a:t>«</a:t>
            </a:r>
            <a:r>
              <a:rPr lang="ru-RU" sz="2800" b="1" strike="noStrike" dirty="0">
                <a:latin typeface="Times New Roman"/>
              </a:rPr>
              <a:t>О национальной стратегии действий в интересах детей 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2800" b="1" strike="noStrike" dirty="0">
                <a:latin typeface="Times New Roman"/>
              </a:rPr>
              <a:t>на 2012-2017 годы</a:t>
            </a:r>
            <a:r>
              <a:rPr lang="ru-RU" sz="2800" b="1" strike="noStrike" dirty="0">
                <a:solidFill>
                  <a:srgbClr val="FFFFFF"/>
                </a:solidFill>
                <a:latin typeface="Times New Roman"/>
              </a:rPr>
              <a:t>»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Table 1"/>
          <p:cNvGraphicFramePr/>
          <p:nvPr/>
        </p:nvGraphicFramePr>
        <p:xfrm>
          <a:off x="166648" y="0"/>
          <a:ext cx="12025350" cy="6518854"/>
        </p:xfrm>
        <a:graphic>
          <a:graphicData uri="http://schemas.openxmlformats.org/drawingml/2006/table">
            <a:tbl>
              <a:tblPr/>
              <a:tblGrid>
                <a:gridCol w="3067315"/>
                <a:gridCol w="1144593"/>
                <a:gridCol w="1034504"/>
                <a:gridCol w="1108397"/>
                <a:gridCol w="1217617"/>
                <a:gridCol w="1071570"/>
                <a:gridCol w="1143008"/>
                <a:gridCol w="1143008"/>
                <a:gridCol w="1095338"/>
              </a:tblGrid>
              <a:tr h="348596">
                <a:tc gridSpan="9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ЧИСЛЕННОСТИ И ОПЛАТЕ ТРУДА РАБОТНИКОВ СФЕРЫ ОБРАЗОВАНИЯ  ПО КАТЕГОРИЯМ ПЕРСОНАЛА В МУНИЦИПАЛЬНЫХ УЧРЕЖДЕНИЯХ БЕЛОКАЛИТВИНСКОГО РАЙОНА 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ЗА 2015 ГОД</a:t>
                      </a:r>
                      <a:endParaRPr lang="ru-RU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1154520"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 lang="ru-RU" sz="14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численность работников, человек</a:t>
                      </a:r>
                      <a:endParaRPr lang="ru-RU" sz="1400" b="1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400" b="1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Фонд начисленной заработной платы работников по источникам финансирования, тыс. руб. с одним десятичным знаком</a:t>
                      </a:r>
                      <a:endParaRPr lang="ru-RU" sz="1400" b="1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работников списочного состава, руб.</a:t>
                      </a:r>
                      <a:endParaRPr lang="ru-RU" sz="1400" b="1" dirty="0" smtClean="0"/>
                    </a:p>
                    <a:p>
                      <a:endParaRPr lang="ru-RU" sz="1400" b="1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 lang="ru-RU" sz="1400" b="1" dirty="0" smtClean="0"/>
                    </a:p>
                  </a:txBody>
                  <a:tcPr anchor="ctr"/>
                </a:tc>
              </a:tr>
              <a:tr h="45324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списочного состава (без внешних </a:t>
                      </a:r>
                      <a:r>
                        <a:rPr lang="ru-RU" sz="1400" b="1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совмес</a:t>
                      </a: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-
</a:t>
                      </a:r>
                      <a:r>
                        <a:rPr lang="ru-RU" sz="1400" b="1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тителей</a:t>
                      </a: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ru-RU" sz="1400" b="1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внешних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совместителей</a:t>
                      </a:r>
                      <a:endParaRPr lang="ru-RU" sz="1400" b="1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400" b="1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из гр. 3 списочного состава (без внешних совместителей)</a:t>
                      </a:r>
                      <a:endParaRPr lang="ru-RU" sz="1400" b="1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из гр. 5 внешних совместителей</a:t>
                      </a:r>
                      <a:endParaRPr lang="ru-RU" sz="1400" b="1" dirty="0" smtClean="0"/>
                    </a:p>
                    <a:p>
                      <a:endParaRPr lang="ru-RU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/>
                    </a:p>
                  </a:txBody>
                  <a:tcPr/>
                </a:tc>
              </a:tr>
              <a:tr h="910568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 lang="ru-RU" sz="14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средства от приносящей доход деятельности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за счет средств бюджетов всех уровней (субсидий)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 lang="ru-RU" sz="1400" b="1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3652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 работников 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 </a:t>
                      </a: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421,8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55,0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501 373,2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410,5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7 891,0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16,3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17 252,09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69,9</a:t>
                      </a:r>
                      <a:endParaRPr sz="1400"/>
                    </a:p>
                  </a:txBody>
                  <a:tcPr/>
                </a:tc>
              </a:tr>
              <a:tr h="1452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 sz="140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дошкольных образовательных </a:t>
                      </a:r>
                      <a:endParaRPr sz="140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учреждений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326,0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7,1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85 279,5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1 045,4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  <a:r>
                        <a:rPr lang="ru-RU" sz="1400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799,46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105,8</a:t>
                      </a:r>
                      <a:endParaRPr sz="140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 sz="140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общеобразовательных учреждений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744,1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21,9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234 733,7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4 056,2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26 288,32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118,2</a:t>
                      </a:r>
                      <a:endParaRPr sz="1400"/>
                    </a:p>
                  </a:txBody>
                  <a:tcPr/>
                </a:tc>
              </a:tr>
              <a:tr h="91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 sz="140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образовательных учреждений</a:t>
                      </a:r>
                      <a:endParaRPr sz="140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дополнительного образования детей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125,9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12,4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30 372,6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336,1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</a:t>
                      </a: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829,4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13,1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20 103,65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78,9</a:t>
                      </a:r>
                      <a:endParaRPr sz="1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Table 1"/>
          <p:cNvGraphicFramePr/>
          <p:nvPr/>
        </p:nvGraphicFramePr>
        <p:xfrm>
          <a:off x="309522" y="0"/>
          <a:ext cx="11494440" cy="6261480"/>
        </p:xfrm>
        <a:graphic>
          <a:graphicData uri="http://schemas.openxmlformats.org/drawingml/2006/table">
            <a:tbl>
              <a:tblPr/>
              <a:tblGrid>
                <a:gridCol w="1894320"/>
                <a:gridCol w="1199160"/>
                <a:gridCol w="1199160"/>
                <a:gridCol w="926640"/>
                <a:gridCol w="926640"/>
                <a:gridCol w="963000"/>
                <a:gridCol w="963000"/>
                <a:gridCol w="781200"/>
                <a:gridCol w="640440"/>
                <a:gridCol w="999360"/>
                <a:gridCol w="1001520"/>
              </a:tblGrid>
              <a:tr h="357166">
                <a:tc gridSpan="1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Сведения о численности и оплате труда работников сферы здравоохранения по категориям персонала за  2015 </a:t>
                      </a:r>
                      <a:r>
                        <a:rPr lang="ru-RU" sz="18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376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персонала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Средняя численность работников, чел.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Фонд начисленной зарплаты работников по источникам финансирования, тыс.руб.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Средняя зарплата работников списочного состава</a:t>
                      </a:r>
                    </a:p>
                    <a:p>
                      <a:endParaRPr lang="ru-RU" sz="1400" b="1" strike="noStrike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Отношение средней зарплаты работников </a:t>
                      </a:r>
                      <a:r>
                        <a:rPr lang="ru-RU" sz="1400" b="1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соответ</a:t>
                      </a: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категории и к средней зарплате по </a:t>
                      </a:r>
                      <a:r>
                        <a:rPr lang="ru-RU" sz="1400" b="1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субъекту,%</a:t>
                      </a:r>
                      <a:endParaRPr lang="ru-RU" sz="1400" b="1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70496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списочного состава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внешних совместителей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2516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списочного состава </a:t>
                      </a: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(без </a:t>
                      </a: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внешних совместителей)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внешних совместителей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счет средств бюджетов всех уровней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ОМС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средств от приносящей доход деятельности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 счет средств бюджетов всех уровней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ОМС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средств от приносящей доход деятельности</a:t>
                      </a:r>
                      <a:endParaRPr sz="1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0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работников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1 501,2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17,4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9 866,2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288 006,0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12 948,4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190,5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2 413,6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136,1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17 254,0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82,0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17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Врачи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177,9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1 643,8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57 818,9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4 548,6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126,5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1 488,9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48,6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29 984,7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142,4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02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Средний мед.персонал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663,1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4 228,9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136 871,9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5 943,2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64,0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187,4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18 479,4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87,8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5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Младший мед.персонал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198,8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2 385,2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23 611,7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235,8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10 996,3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52,2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36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Работники, имеющие высшее фармацевтическое или иное высшее образование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867,5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88,7 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19 920,8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94,6</a:t>
                      </a:r>
                      <a:endParaRPr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Table 1"/>
          <p:cNvGraphicFramePr/>
          <p:nvPr/>
        </p:nvGraphicFramePr>
        <p:xfrm>
          <a:off x="221400" y="165960"/>
          <a:ext cx="11772360" cy="6542336"/>
        </p:xfrm>
        <a:graphic>
          <a:graphicData uri="http://schemas.openxmlformats.org/drawingml/2006/table">
            <a:tbl>
              <a:tblPr/>
              <a:tblGrid>
                <a:gridCol w="1632600"/>
                <a:gridCol w="1313042"/>
                <a:gridCol w="1101838"/>
                <a:gridCol w="1313640"/>
                <a:gridCol w="1258200"/>
                <a:gridCol w="1258200"/>
                <a:gridCol w="1258200"/>
                <a:gridCol w="1190160"/>
                <a:gridCol w="1446480"/>
              </a:tblGrid>
              <a:tr h="548396">
                <a:tc grid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СВЕДЕНИЯ О ЧИСЛЕННОСТИ И ОПЛАТЕ ТРУДА РАБОТНИКОВ СФЕРЫ  СОЦИАЛЬНОГО ОБСЛУЖИВАНИЯ ПО КАТЕГОРИЯМ ПЕРСОНАЛА В ОРГАНИЗАЦИЯХ  РОСТОВСКОЙ ОБЛАСТИ </a:t>
                      </a: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ЗА</a:t>
                      </a:r>
                      <a:r>
                        <a:rPr lang="ru-RU" sz="1400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2015 ГОД</a:t>
                      </a:r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0820">
                <a:tc grid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МБУ ЦСО </a:t>
                      </a:r>
                      <a:r>
                        <a:rPr lang="ru-RU" b="1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Белокалитвинского</a:t>
                      </a:r>
                      <a:r>
                        <a:rPr lang="ru-RU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района</a:t>
                      </a:r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9608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Категория персонала</a:t>
                      </a:r>
                      <a:endParaRPr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численность работников, чел.</a:t>
                      </a:r>
                      <a:endParaRPr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Фонд начисленной заработной платы работников по источникам финансирования, тыс. руб.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Средняя заработная плата работников списочного состава, руб.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</a:p>
                  </a:txBody>
                  <a:tcPr anchor="ctr"/>
                </a:tc>
              </a:tr>
              <a:tr h="5068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списочного состава </a:t>
                      </a:r>
                      <a:endParaRPr lang="ru-RU" sz="1200" b="1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2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без внешних </a:t>
                      </a: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совместителей)</a:t>
                      </a:r>
                      <a:endParaRPr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внешних совместителей</a:t>
                      </a:r>
                      <a:endParaRPr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из гр.3 списочного состава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(без внешних совместителей)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из гр.5 внешних совместителей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536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за счет средств бюджетов всех уровней (субсидий)</a:t>
                      </a:r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от приносящей доход деятельности</a:t>
                      </a:r>
                      <a:endParaRPr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2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 работников</a:t>
                      </a:r>
                      <a:endParaRPr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589,4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4,8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90 799,2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13 741,1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510,6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200,8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14 780,61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66,5</a:t>
                      </a:r>
                      <a:endParaRPr b="0"/>
                    </a:p>
                  </a:txBody>
                  <a:tcPr anchor="ctr"/>
                </a:tc>
              </a:tr>
              <a:tr h="34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Педагогические работники </a:t>
                      </a:r>
                      <a:endParaRPr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anchor="ctr"/>
                </a:tc>
              </a:tr>
              <a:tr h="22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Врачи </a:t>
                      </a:r>
                      <a:endParaRPr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2,4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248,8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67,3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</a:tr>
              <a:tr h="432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Социальные работники </a:t>
                      </a:r>
                      <a:endParaRPr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417,0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64 358,5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7 351,2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142,7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4,2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14 330,48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64,5</a:t>
                      </a:r>
                      <a:endParaRPr b="0"/>
                    </a:p>
                  </a:txBody>
                  <a:tcPr anchor="ctr"/>
                </a:tc>
              </a:tr>
              <a:tr h="528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Средний медицинский персонал</a:t>
                      </a:r>
                      <a:endParaRPr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57,2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0,1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10 956,6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739,0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21,9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1,8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17 039,04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76,6</a:t>
                      </a:r>
                      <a:endParaRPr b="0"/>
                    </a:p>
                  </a:txBody>
                  <a:tcPr anchor="ctr"/>
                </a:tc>
              </a:tr>
              <a:tr h="499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Младший медицинский персонал</a:t>
                      </a:r>
                      <a:endParaRPr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4 053,1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490,4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12 213,71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54,9</a:t>
                      </a:r>
                      <a:endParaRPr b="0"/>
                    </a:p>
                  </a:txBody>
                  <a:tcPr anchor="ctr"/>
                </a:tc>
              </a:tr>
              <a:tr h="1011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Работники, имеющие высшее фармацевтическое или иное высшее образование</a:t>
                      </a:r>
                      <a:endParaRPr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  <a:endParaRPr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0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b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Table 1"/>
          <p:cNvGraphicFramePr/>
          <p:nvPr/>
        </p:nvGraphicFramePr>
        <p:xfrm>
          <a:off x="0" y="1357298"/>
          <a:ext cx="12192000" cy="5170200"/>
        </p:xfrm>
        <a:graphic>
          <a:graphicData uri="http://schemas.openxmlformats.org/drawingml/2006/table">
            <a:tbl>
              <a:tblPr/>
              <a:tblGrid>
                <a:gridCol w="1510698"/>
                <a:gridCol w="1497064"/>
                <a:gridCol w="1497064"/>
                <a:gridCol w="1243324"/>
                <a:gridCol w="1133668"/>
                <a:gridCol w="1352980"/>
                <a:gridCol w="1147350"/>
                <a:gridCol w="1182131"/>
                <a:gridCol w="1627721"/>
              </a:tblGrid>
              <a:tr h="567796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Категория персонала</a:t>
                      </a:r>
                      <a:endParaRPr sz="14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Средняя численность работников, чел.</a:t>
                      </a:r>
                      <a:endParaRPr sz="14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Фонд начисленной заработной платы работников по источникам финансирования, тыс. руб.</a:t>
                      </a:r>
                      <a:endParaRPr lang="ru-RU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Средняя заработная плата работников списочного состава, руб.</a:t>
                      </a:r>
                      <a:endParaRPr lang="ru-RU" sz="1400" dirty="0" smtClean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Отношение средней заработной платы работников соответствующей категории к средней заработной плате по субъекту, %</a:t>
                      </a:r>
                      <a:endParaRPr lang="ru-RU" sz="1400" dirty="0" smtClean="0"/>
                    </a:p>
                  </a:txBody>
                  <a:tcPr anchor="ctr"/>
                </a:tc>
              </a:tr>
              <a:tr h="8564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списочного </a:t>
                      </a: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состава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(без внешних совместителей)</a:t>
                      </a:r>
                      <a:endParaRPr sz="140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внешних совместителей</a:t>
                      </a:r>
                      <a:endParaRPr sz="14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гр.3 списочного состава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(без внешних совместителей)</a:t>
                      </a:r>
                      <a:endParaRPr lang="ru-RU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гр.5 внешних совместителей</a:t>
                      </a:r>
                      <a:endParaRPr lang="ru-RU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</a:tr>
              <a:tr h="100013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 счет средств бюджетов всех уровней (субсидий)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средства от приносящей доход деятельности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 счет средств бюджетов всех уровней (субсидий)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средства от приносящей доход деятельности</a:t>
                      </a:r>
                      <a:endParaRPr sz="14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4943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 работников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378,8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31,9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64 512,5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1 964,6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3 282,8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14 619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56,7</a:t>
                      </a:r>
                      <a:endParaRPr sz="1400" b="0"/>
                    </a:p>
                  </a:txBody>
                  <a:tcPr anchor="ctr"/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Руководители организации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13,7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2,5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5 439,6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186,4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34 221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132,8</a:t>
                      </a:r>
                      <a:endParaRPr sz="1400" b="0"/>
                    </a:p>
                  </a:txBody>
                  <a:tcPr anchor="ctr"/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Артистический персонал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</a:tr>
              <a:tr h="5429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Художественный персонал 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11,3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2 440,7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536,5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17 999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69,8</a:t>
                      </a:r>
                      <a:endParaRPr sz="1400" b="0"/>
                    </a:p>
                  </a:txBody>
                  <a:tcPr anchor="ctr"/>
                </a:tc>
              </a:tr>
              <a:tr h="4903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strike="noStrike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Специалисты </a:t>
                      </a:r>
                      <a:endParaRPr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155,3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16,2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30 429,7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550,5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2 166,2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16 624</a:t>
                      </a:r>
                      <a:endParaRPr sz="14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64,5</a:t>
                      </a:r>
                      <a:endParaRPr sz="1400" b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42852"/>
          <a:ext cx="12192000" cy="1005840"/>
        </p:xfrm>
        <a:graphic>
          <a:graphicData uri="http://schemas.openxmlformats.org/drawingml/2006/table">
            <a:tbl>
              <a:tblPr/>
              <a:tblGrid>
                <a:gridCol w="12192000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Сведения о численности и оплате труда работников сферы культуры по категориям персонала в организациях </a:t>
                      </a:r>
                      <a:r>
                        <a:rPr lang="ru-RU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Белокалитвинского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района 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 2015 год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522" y="214290"/>
            <a:ext cx="1164439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300" b="1" strike="noStrike" dirty="0" smtClean="0">
                <a:latin typeface="Times New Roman"/>
              </a:rPr>
              <a:t>Программа поэтапного совершенствования системы оплаты труда в муниципальных учреждениях </a:t>
            </a:r>
            <a:r>
              <a:rPr lang="ru-RU" sz="2300" b="1" strike="noStrike" dirty="0" err="1" smtClean="0">
                <a:latin typeface="Times New Roman"/>
              </a:rPr>
              <a:t>Белокалитвинского</a:t>
            </a:r>
            <a:r>
              <a:rPr lang="ru-RU" sz="2300" b="1" strike="noStrike" dirty="0" smtClean="0">
                <a:latin typeface="Times New Roman"/>
              </a:rPr>
              <a:t> района на 2013-2018 годы</a:t>
            </a:r>
            <a:endParaRPr lang="ru-RU" sz="23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95868" y="1285860"/>
            <a:ext cx="62865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dirty="0" smtClean="0">
                <a:latin typeface="Times New Roman"/>
              </a:rPr>
              <a:t>Совершенствование системы оплаты труда работников, ориентированной на достижение конкретных показателей качества и количества оказываемых услуг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67306" y="2643182"/>
            <a:ext cx="631031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1" strike="noStrike" dirty="0" smtClean="0">
                <a:latin typeface="Times New Roman"/>
              </a:rPr>
              <a:t>Создание прозрачного механизма труда руководителей учреждений.</a:t>
            </a:r>
          </a:p>
          <a:p>
            <a:pPr algn="just">
              <a:lnSpc>
                <a:spcPct val="100000"/>
              </a:lnSpc>
            </a:pPr>
            <a:endParaRPr lang="ru-RU" sz="2000" b="1" strike="noStrike" dirty="0" smtClean="0">
              <a:latin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sz="2000" b="1" dirty="0" smtClean="0">
                <a:latin typeface="Times New Roman"/>
              </a:rPr>
              <a:t>Недопущение снижения соотношения заработной платы работников учреждений социальной сферы к средней заработной плате по Ростовской области.</a:t>
            </a:r>
          </a:p>
          <a:p>
            <a:pPr algn="just">
              <a:lnSpc>
                <a:spcPct val="100000"/>
              </a:lnSpc>
            </a:pPr>
            <a:endParaRPr lang="ru-RU" sz="2000" b="1" dirty="0" smtClean="0">
              <a:latin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sz="2000" b="1" strike="noStrike" dirty="0" smtClean="0">
                <a:latin typeface="Times New Roman"/>
              </a:rPr>
              <a:t>Достижение целевых показателей уровня средней заработной платы отдельных категорий работников, определенных указами Президента Российской Федерации от 07.05.2012 №597, от 01.06.2012 761, от 28.12.2012 №1688.</a:t>
            </a:r>
          </a:p>
          <a:p>
            <a:pPr algn="ctr">
              <a:lnSpc>
                <a:spcPct val="100000"/>
              </a:lnSpc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1071546"/>
            <a:ext cx="4572032" cy="433965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300" b="1" strike="noStrike" dirty="0" smtClean="0">
                <a:latin typeface="Times New Roman"/>
              </a:rPr>
              <a:t>Цели программы:</a:t>
            </a:r>
          </a:p>
          <a:p>
            <a:pPr algn="just">
              <a:lnSpc>
                <a:spcPct val="100000"/>
              </a:lnSpc>
            </a:pPr>
            <a:endParaRPr lang="ru-RU" sz="2300" b="1" strike="noStrike" dirty="0" smtClean="0">
              <a:latin typeface="Times New Roman"/>
            </a:endParaRP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ru-RU" sz="2300" b="1" dirty="0" smtClean="0">
                <a:latin typeface="Times New Roman"/>
              </a:rPr>
              <a:t>Повышение престижности работы в учреждениях бюджетной сферы</a:t>
            </a: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endParaRPr lang="ru-RU" sz="2300" b="1" dirty="0" smtClean="0">
              <a:latin typeface="Times New Roman"/>
            </a:endParaRP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ru-RU" sz="2300" b="1" dirty="0" smtClean="0">
                <a:latin typeface="Times New Roman"/>
              </a:rPr>
              <a:t>Сохранение кадрового поте</a:t>
            </a:r>
            <a:r>
              <a:rPr lang="ru-RU" sz="2300" b="1" strike="noStrike" dirty="0" smtClean="0">
                <a:latin typeface="Times New Roman"/>
              </a:rPr>
              <a:t>нциала</a:t>
            </a: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endParaRPr lang="ru-RU" sz="2300" b="1" strike="noStrike" dirty="0" smtClean="0">
              <a:latin typeface="Times New Roman"/>
            </a:endParaRPr>
          </a:p>
          <a:p>
            <a:pPr algn="just">
              <a:lnSpc>
                <a:spcPct val="100000"/>
              </a:lnSpc>
              <a:buFont typeface="Wingdings" pitchFamily="2" charset="2"/>
              <a:buChar char="§"/>
            </a:pPr>
            <a:r>
              <a:rPr lang="ru-RU" sz="2300" b="1" dirty="0" smtClean="0">
                <a:latin typeface="Times New Roman"/>
              </a:rPr>
              <a:t>Обеспечение соответствия оплаты труда качеству оказываемых услуг</a:t>
            </a:r>
            <a:endParaRPr lang="ru-RU" sz="23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095868" y="1142984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024430" y="2643182"/>
            <a:ext cx="62865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8"/>
          <p:cNvPicPr/>
          <p:nvPr/>
        </p:nvPicPr>
        <p:blipFill>
          <a:blip r:embed="rId2"/>
          <a:stretch/>
        </p:blipFill>
        <p:spPr>
          <a:xfrm>
            <a:off x="255240" y="196920"/>
            <a:ext cx="11672640" cy="6541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214200" y="181080"/>
            <a:ext cx="11787840" cy="65239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Утверждены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целевые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показатели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эффективности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деятельности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 algn="ctr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муниципальных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учреждений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b="1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b="1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Учреждения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социального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обслуживания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29.04.2013 № 638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утверждении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Плана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мероприятий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(«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дорожной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карты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») 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Повышение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эффективности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и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качества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услуг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сфере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социального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обслуживания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населения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(2013-2018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годы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)».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Учреждения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здравоохранения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13.05.2013 № 668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утверждении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Плана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мероприятий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(«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дорожной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карты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») 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Изменения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отраслях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социальной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сферы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направленные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повышение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эффективности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здравоохранения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04.08.2014 № 1328 «О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внесении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изменений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13.05.2013 № 668».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Учреждения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образования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30.05.2013 № 799 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утверждении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плана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мероприятий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(«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дорожной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карты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») 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Изменения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отрасли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образования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направленные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повышение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эффективности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образования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Белокалитвинском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09.12.2013 № 2180 «О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внесении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изменений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30.05.2013 № 799».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17.02.2014 № 189  «О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внесении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изменений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30.05.2013 « 799».</a:t>
            </a:r>
            <a:endParaRPr/>
          </a:p>
          <a:p>
            <a:pPr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Учреждения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культуры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endParaRPr/>
          </a:p>
          <a:p>
            <a:pPr algn="just">
              <a:lnSpc>
                <a:spcPct val="100000"/>
              </a:lnSpc>
              <a:buSzPct val="80000"/>
              <a:buFont typeface="Wingdings 3" charset="2"/>
              <a:buChar char=""/>
            </a:pP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-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Постановление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Администрации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от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24.04.2013 № 613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Об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утверждении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Плана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мероприятий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(«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дорожной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карты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»),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направленных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повышение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эффективности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и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качества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услуг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в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сфере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культуры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Белокалитвинского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trike="noStrike" dirty="0" err="1">
                <a:solidFill>
                  <a:srgbClr val="000000"/>
                </a:solidFill>
                <a:latin typeface="Times New Roman"/>
              </a:rPr>
              <a:t>района</a:t>
            </a:r>
            <a:r>
              <a:rPr lang="en-US" strike="noStrike" dirty="0">
                <a:solidFill>
                  <a:srgbClr val="000000"/>
                </a:solidFill>
                <a:latin typeface="Times New Roman"/>
              </a:rPr>
              <a:t>»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Объект 3"/>
          <p:cNvPicPr/>
          <p:nvPr/>
        </p:nvPicPr>
        <p:blipFill>
          <a:blip r:embed="rId2"/>
          <a:stretch/>
        </p:blipFill>
        <p:spPr>
          <a:xfrm>
            <a:off x="613800" y="352800"/>
            <a:ext cx="10968120" cy="61884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0" y="0"/>
            <a:ext cx="1219176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 dirty="0">
                <a:solidFill>
                  <a:srgbClr val="FFFFFF"/>
                </a:solidFill>
                <a:latin typeface="Century Gothic"/>
              </a:rPr>
              <a:t>Задача: Недопущение снижения соотношения заработной платы работников учреждений социальной сферы к средней заработной плате по Ростовской области </a:t>
            </a:r>
            <a:endParaRPr/>
          </a:p>
        </p:txBody>
      </p:sp>
      <p:sp>
        <p:nvSpPr>
          <p:cNvPr id="104" name="CustomShape 2"/>
          <p:cNvSpPr/>
          <p:nvPr/>
        </p:nvSpPr>
        <p:spPr>
          <a:xfrm>
            <a:off x="0" y="663840"/>
            <a:ext cx="1219176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>
                <a:solidFill>
                  <a:srgbClr val="FFFFFF"/>
                </a:solidFill>
                <a:latin typeface="Century Gothic"/>
              </a:rPr>
              <a:t>Соотношение средней заработной платы по отраслям социальной сферы  к средней заработной плате по Ростовской области (в процентах)</a:t>
            </a:r>
            <a:endParaRPr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0176598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-84468" y="-7331"/>
            <a:ext cx="12360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Задача: </a:t>
            </a:r>
            <a:r>
              <a:rPr lang="ru-RU" dirty="0"/>
              <a:t>Недопущение снижения соотношения заработной платы работников учреждений социальной сферы к средней заработной плате по Ростовской области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0" y="0"/>
            <a:ext cx="12191760" cy="118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strike="noStrike" dirty="0">
                <a:solidFill>
                  <a:srgbClr val="FFFFFF"/>
                </a:solidFill>
                <a:latin typeface="Century Gothic"/>
              </a:rPr>
              <a:t> Динамика среднемесячной заработной платы работников муниципальных учреждений в разрезе отраслей социальной сферы (в рублях)</a:t>
            </a:r>
            <a:endParaRPr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8065569"/>
              </p:ext>
            </p:extLst>
          </p:nvPr>
        </p:nvGraphicFramePr>
        <p:xfrm>
          <a:off x="551384" y="938820"/>
          <a:ext cx="11640616" cy="5919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07368" y="292490"/>
            <a:ext cx="11521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среднемесячной заработной платы работников муниципальных учреждений в разрезе отраслей социальной сферы (в рублях)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559440" y="253440"/>
            <a:ext cx="10986120" cy="1553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2400" strike="noStrike" dirty="0">
                <a:latin typeface="Century Gothic"/>
              </a:rPr>
              <a:t>Ведомственный мониторинг выполнения целевых показателей  соотношения средней заработной платы педагогических работников образовательных учреждений к средней заработной плате по Ростовской области (в процентах)</a:t>
            </a:r>
            <a:endParaRPr dirty="0"/>
          </a:p>
        </p:txBody>
      </p:sp>
      <p:sp>
        <p:nvSpPr>
          <p:cNvPr id="108" name="CustomShape 2"/>
          <p:cNvSpPr/>
          <p:nvPr/>
        </p:nvSpPr>
        <p:spPr>
          <a:xfrm>
            <a:off x="1337040" y="3003840"/>
            <a:ext cx="2504520" cy="1670400"/>
          </a:xfrm>
          <a:prstGeom prst="rect">
            <a:avLst/>
          </a:prstGeom>
          <a:solidFill>
            <a:schemeClr val="tx2">
              <a:lumMod val="75000"/>
              <a:alpha val="9000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185040" rIns="185040" bIns="185040" anchor="ctr"/>
          <a:lstStyle/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2014</a:t>
            </a:r>
          </a:p>
          <a:p>
            <a:pPr algn="ctr">
              <a:lnSpc>
                <a:spcPct val="90000"/>
              </a:lnSpc>
            </a:pPr>
            <a:r>
              <a:rPr lang="ru-RU" sz="2600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–</a:t>
            </a:r>
            <a:endParaRPr lang="ru-RU" sz="2600" strike="noStrike" dirty="0" smtClean="0">
              <a:solidFill>
                <a:schemeClr val="bg1">
                  <a:lumMod val="95000"/>
                </a:schemeClr>
              </a:solidFill>
              <a:latin typeface="Century Gothic"/>
            </a:endParaRPr>
          </a:p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108,3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9" name="CustomShape 3"/>
          <p:cNvSpPr/>
          <p:nvPr/>
        </p:nvSpPr>
        <p:spPr>
          <a:xfrm>
            <a:off x="1337040" y="4674600"/>
            <a:ext cx="2504520" cy="1670400"/>
          </a:xfrm>
          <a:prstGeom prst="rect">
            <a:avLst/>
          </a:prstGeom>
          <a:solidFill>
            <a:schemeClr val="tx2">
              <a:lumMod val="75000"/>
              <a:alpha val="9000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185040" rIns="185040" bIns="185040" anchor="ctr"/>
          <a:lstStyle/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2015</a:t>
            </a:r>
          </a:p>
          <a:p>
            <a:pPr algn="ctr">
              <a:lnSpc>
                <a:spcPct val="90000"/>
              </a:lnSpc>
            </a:pPr>
            <a:r>
              <a:rPr lang="ru-RU" sz="2600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–</a:t>
            </a:r>
          </a:p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118,2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0" name="CustomShape 4"/>
          <p:cNvSpPr/>
          <p:nvPr/>
        </p:nvSpPr>
        <p:spPr>
          <a:xfrm>
            <a:off x="108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ru-RU" sz="1600" strike="noStrike" dirty="0">
                <a:solidFill>
                  <a:schemeClr val="bg1">
                    <a:lumMod val="95000"/>
                  </a:schemeClr>
                </a:solidFill>
                <a:latin typeface="Times New Roman"/>
              </a:rPr>
              <a:t>Общее образование</a:t>
            </a:r>
            <a:endParaRPr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1" name="CustomShape 5"/>
          <p:cNvSpPr/>
          <p:nvPr/>
        </p:nvSpPr>
        <p:spPr>
          <a:xfrm>
            <a:off x="5511600" y="3003840"/>
            <a:ext cx="2504520" cy="1670400"/>
          </a:xfrm>
          <a:prstGeom prst="rect">
            <a:avLst/>
          </a:prstGeom>
          <a:solidFill>
            <a:schemeClr val="tx2">
              <a:lumMod val="75000"/>
              <a:alpha val="9000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185040" rIns="185040" bIns="185040" anchor="ctr"/>
          <a:lstStyle/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2014</a:t>
            </a:r>
          </a:p>
          <a:p>
            <a:pPr algn="ctr">
              <a:lnSpc>
                <a:spcPct val="90000"/>
              </a:lnSpc>
            </a:pPr>
            <a:r>
              <a:rPr lang="ru-RU" sz="2600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–</a:t>
            </a:r>
          </a:p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103,8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2" name="CustomShape 6"/>
          <p:cNvSpPr/>
          <p:nvPr/>
        </p:nvSpPr>
        <p:spPr>
          <a:xfrm>
            <a:off x="5511600" y="4674600"/>
            <a:ext cx="2504520" cy="1670400"/>
          </a:xfrm>
          <a:prstGeom prst="rect">
            <a:avLst/>
          </a:prstGeom>
          <a:solidFill>
            <a:schemeClr val="tx2">
              <a:lumMod val="75000"/>
              <a:alpha val="9000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185040" rIns="185040" bIns="185040" anchor="ctr"/>
          <a:lstStyle/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2015 </a:t>
            </a:r>
          </a:p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–</a:t>
            </a:r>
          </a:p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105,8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3" name="CustomShape 7"/>
          <p:cNvSpPr/>
          <p:nvPr/>
        </p:nvSpPr>
        <p:spPr>
          <a:xfrm>
            <a:off x="417564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ru-RU" sz="1600" strike="noStrike" dirty="0">
                <a:solidFill>
                  <a:schemeClr val="bg1">
                    <a:lumMod val="95000"/>
                  </a:schemeClr>
                </a:solidFill>
                <a:latin typeface="Times New Roman"/>
              </a:rPr>
              <a:t>Дошкольное образование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4" name="CustomShape 8"/>
          <p:cNvSpPr/>
          <p:nvPr/>
        </p:nvSpPr>
        <p:spPr>
          <a:xfrm>
            <a:off x="9686160" y="3003840"/>
            <a:ext cx="2504520" cy="1670400"/>
          </a:xfrm>
          <a:prstGeom prst="rect">
            <a:avLst/>
          </a:prstGeom>
          <a:solidFill>
            <a:schemeClr val="tx2">
              <a:lumMod val="75000"/>
              <a:alpha val="9000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185040" rIns="185040" bIns="185040" anchor="ctr"/>
          <a:lstStyle/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2014 </a:t>
            </a:r>
          </a:p>
          <a:p>
            <a:pPr algn="ctr">
              <a:lnSpc>
                <a:spcPct val="90000"/>
              </a:lnSpc>
            </a:pPr>
            <a:r>
              <a:rPr lang="ru-RU" sz="2600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–</a:t>
            </a:r>
          </a:p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80,3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5" name="CustomShape 9"/>
          <p:cNvSpPr/>
          <p:nvPr/>
        </p:nvSpPr>
        <p:spPr>
          <a:xfrm>
            <a:off x="9686160" y="4674600"/>
            <a:ext cx="2504520" cy="1670400"/>
          </a:xfrm>
          <a:prstGeom prst="rect">
            <a:avLst/>
          </a:prstGeom>
          <a:solidFill>
            <a:schemeClr val="tx2">
              <a:lumMod val="75000"/>
              <a:alpha val="90000"/>
            </a:schemeClr>
          </a:solidFill>
          <a:ln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00680" tIns="185040" rIns="185040" bIns="185040" anchor="ctr"/>
          <a:lstStyle/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2015</a:t>
            </a:r>
          </a:p>
          <a:p>
            <a:pPr algn="ctr">
              <a:lnSpc>
                <a:spcPct val="90000"/>
              </a:lnSpc>
            </a:pPr>
            <a:r>
              <a:rPr lang="ru-RU" sz="2600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–</a:t>
            </a:r>
          </a:p>
          <a:p>
            <a:pPr algn="ctr">
              <a:lnSpc>
                <a:spcPct val="90000"/>
              </a:lnSpc>
            </a:pPr>
            <a:r>
              <a:rPr lang="ru-RU" sz="2600" strike="noStrike" dirty="0" smtClean="0">
                <a:solidFill>
                  <a:schemeClr val="bg1">
                    <a:lumMod val="95000"/>
                  </a:schemeClr>
                </a:solidFill>
                <a:latin typeface="Century Gothic"/>
              </a:rPr>
              <a:t>78,9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16" name="CustomShape 10"/>
          <p:cNvSpPr/>
          <p:nvPr/>
        </p:nvSpPr>
        <p:spPr>
          <a:xfrm>
            <a:off x="8350200" y="2336040"/>
            <a:ext cx="1669320" cy="1669320"/>
          </a:xfrm>
          <a:prstGeom prst="ellipse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90000"/>
              </a:lnSpc>
            </a:pPr>
            <a:r>
              <a:rPr lang="ru-RU" sz="1600" strike="noStrike" dirty="0">
                <a:solidFill>
                  <a:schemeClr val="bg1">
                    <a:lumMod val="95000"/>
                  </a:schemeClr>
                </a:solidFill>
                <a:latin typeface="Times New Roman"/>
              </a:rPr>
              <a:t>Дополнительное образование</a:t>
            </a:r>
            <a:endParaRPr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2"/>
          <p:cNvSpPr/>
          <p:nvPr/>
        </p:nvSpPr>
        <p:spPr>
          <a:xfrm>
            <a:off x="1367" y="260648"/>
            <a:ext cx="12191760" cy="91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trike="noStrike" dirty="0">
                <a:latin typeface="Century Gothic"/>
              </a:rPr>
              <a:t>Ведомственный мониторинг выполнения целевых показателей соотношения средней заработной платы категорий работников учреждений здравоохранения к средней заработной плате по Ростовской области</a:t>
            </a:r>
            <a:endParaRPr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67641984"/>
              </p:ext>
            </p:extLst>
          </p:nvPr>
        </p:nvGraphicFramePr>
        <p:xfrm>
          <a:off x="0" y="1484784"/>
          <a:ext cx="6357982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79720141"/>
              </p:ext>
            </p:extLst>
          </p:nvPr>
        </p:nvGraphicFramePr>
        <p:xfrm>
          <a:off x="6381752" y="1484784"/>
          <a:ext cx="581024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532</TotalTime>
  <Words>1398</Words>
  <Application>Microsoft Office PowerPoint</Application>
  <PresentationFormat>Широкоэкранный</PresentationFormat>
  <Paragraphs>375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7" baseType="lpstr">
      <vt:lpstr>바탕</vt:lpstr>
      <vt:lpstr>Arial</vt:lpstr>
      <vt:lpstr>Arial Cyr</vt:lpstr>
      <vt:lpstr>Calibri</vt:lpstr>
      <vt:lpstr>Century Gothic</vt:lpstr>
      <vt:lpstr>DejaVu Sans</vt:lpstr>
      <vt:lpstr>StarSymbol</vt:lpstr>
      <vt:lpstr>Times New Roman</vt:lpstr>
      <vt:lpstr>Wingdings</vt:lpstr>
      <vt:lpstr>Wingdings 3</vt:lpstr>
      <vt:lpstr>Тема Office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о реализации Программы поэтапного совершенствования системы оплаты труда работников в муниципальных учреждениях Белокалитвинского района на 2013-2018 годы  по итогам I полугодия 2014 года</dc:title>
  <dc:creator>inform</dc:creator>
  <cp:lastModifiedBy>Алексей Федотов</cp:lastModifiedBy>
  <cp:revision>62</cp:revision>
  <dcterms:created xsi:type="dcterms:W3CDTF">2014-08-11T11:20:21Z</dcterms:created>
  <dcterms:modified xsi:type="dcterms:W3CDTF">2016-06-24T11:46:28Z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SPecialiST RePack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15</vt:i4>
  </property>
</Properties>
</file>